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Default Extension="doc" ContentType="application/msword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  <p:sldMasterId id="2147483686" r:id="rId4"/>
    <p:sldMasterId id="2147483698" r:id="rId5"/>
  </p:sldMasterIdLst>
  <p:notesMasterIdLst>
    <p:notesMasterId r:id="rId18"/>
  </p:notesMasterIdLst>
  <p:sldIdLst>
    <p:sldId id="256" r:id="rId6"/>
    <p:sldId id="261" r:id="rId7"/>
    <p:sldId id="268" r:id="rId8"/>
    <p:sldId id="269" r:id="rId9"/>
    <p:sldId id="258" r:id="rId10"/>
    <p:sldId id="259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8986FC6C-BD9E-4916-B8D8-E80F0D9C778E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B41FAAAE-5E87-4302-9953-91953C2F7C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2BF0A3-0C7B-40CE-A515-7034CD4B44B9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2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AF07-4AE1-48CB-86DC-7790924EDD4E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4042-59E9-4B73-8A59-1BFA33BE7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AF07-4AE1-48CB-86DC-7790924EDD4E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4042-59E9-4B73-8A59-1BFA33BE7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AF07-4AE1-48CB-86DC-7790924EDD4E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4042-59E9-4B73-8A59-1BFA33BE7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B83F4-C3E0-4843-82BC-233B15B581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B7687-AC27-419C-9C4B-193EB7CE2A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F9214-9645-4D58-BBB5-19807B43100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659FF-249B-42F4-BBC9-C3E293103C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39E6A-E1DE-4DAF-917D-1705CF56A6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A83E0-20AF-4B5D-B426-625630024D1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A4CF0-C8E4-4D36-95C2-89107EB8A66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0F76C-D910-4F39-AC7A-FF1FED694AE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AF07-4AE1-48CB-86DC-7790924EDD4E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4042-59E9-4B73-8A59-1BFA33BE7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83BB7-90E7-4F81-8415-57B4498D24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DC4D7-7C2E-48A9-98AE-65A709D4AD0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DE5F6-C9C1-4FEE-B48B-07BD87203D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AAE7B-A664-4AF0-A3DD-51BB483710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4063F98-F5F7-4DCF-9D63-D30A5078972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0AC823A-34F3-4AE5-AD64-D169B628E52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773B7-1248-4347-A223-FEA4AB80F81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0EE3B-93B3-409D-94AE-A0A13DD2D69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4656F-5D5C-4DE7-8DF4-BA21843A1A5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10568-EFE6-4689-94FC-510A790127C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AF07-4AE1-48CB-86DC-7790924EDD4E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4042-59E9-4B73-8A59-1BFA33BE7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F8A9B-31ED-4AC5-BC8D-A219F8F0EC6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54FAA-2B8B-4982-B424-B3BAF10FBC6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CD098-CCD3-4F36-9499-AC75F4BB03A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F3B4B-9338-4E8E-972F-120F6382964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7AC8D2-FE9E-4866-93D7-639C956D403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CA212-A0A3-4B37-9EEA-C2FF36CE94D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FDE17-DDD6-4062-BC10-71FEE565C1B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23D35-0F0F-415C-ACF7-590C528B887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B9B20-DC16-4968-B8AD-9317EFDA128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B6844-DFC7-44CB-BDD3-0034B064783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AF07-4AE1-48CB-86DC-7790924EDD4E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4042-59E9-4B73-8A59-1BFA33BE7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743E4-87C8-4810-B60A-E4E0C229C8B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0BBAA8-ADB5-423D-92F6-F4C9D524D82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5AD0B-C95C-473D-B614-6A8E9B5B6FB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A388C-55C8-4849-AE1D-7A935BEBA05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08223F-0638-4321-BEA6-BCDDBC320A7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6A0E9-EC66-4224-9FB9-B89CBA12251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8C9F4-639D-4179-AF20-96A3BDA9996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B83F4-C3E0-4843-82BC-233B15B581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B7687-AC27-419C-9C4B-193EB7CE2A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F9214-9645-4D58-BBB5-19807B43100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AF07-4AE1-48CB-86DC-7790924EDD4E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4042-59E9-4B73-8A59-1BFA33BE7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659FF-249B-42F4-BBC9-C3E293103C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39E6A-E1DE-4DAF-917D-1705CF56A6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A83E0-20AF-4B5D-B426-625630024D1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A4CF0-C8E4-4D36-95C2-89107EB8A66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0F76C-D910-4F39-AC7A-FF1FED694AE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83BB7-90E7-4F81-8415-57B4498D24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DC4D7-7C2E-48A9-98AE-65A709D4AD0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DE5F6-C9C1-4FEE-B48B-07BD87203D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AAE7B-A664-4AF0-A3DD-51BB483710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3EAE702-DBEB-4477-AFD8-D8D21A28A84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AF07-4AE1-48CB-86DC-7790924EDD4E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4042-59E9-4B73-8A59-1BFA33BE7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AF07-4AE1-48CB-86DC-7790924EDD4E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4042-59E9-4B73-8A59-1BFA33BE7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AF07-4AE1-48CB-86DC-7790924EDD4E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4042-59E9-4B73-8A59-1BFA33BE7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AF07-4AE1-48CB-86DC-7790924EDD4E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4042-59E9-4B73-8A59-1BFA33BE7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slideLayout" Target="../slideLayouts/slideLayout59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3AF07-4AE1-48CB-86DC-7790924EDD4E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D4042-59E9-4B73-8A59-1BFA33BE7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06ACAA-144C-410D-8C8F-E21EDB9E59CE}" type="slidenum">
              <a:rPr lang="en-US">
                <a:solidFill>
                  <a:srgbClr val="000000"/>
                </a:solidFill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D6B250-C823-427E-8787-13BE4F0D8947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AC8C40BC-08FF-4336-AC69-A0D197D07073}" type="slidenum">
              <a:rPr lang="en-US">
                <a:solidFill>
                  <a:srgbClr val="FFFFFF"/>
                </a:solidFill>
                <a:cs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  <a:cs typeface="Arial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06ACAA-144C-410D-8C8F-E21EDB9E59CE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file:///C:\Users\e137515\Music\Unknown\Lyrical%20Latin\06%20The%20Third%20Declension.wma" TargetMode="External"/><Relationship Id="rId7" Type="http://schemas.openxmlformats.org/officeDocument/2006/relationships/image" Target="../media/image2.png"/><Relationship Id="rId2" Type="http://schemas.openxmlformats.org/officeDocument/2006/relationships/audio" Target="file:///C:\Users\e137515\Music\Unknown\Lyrical%20Latin\05%20The%20Second%20Declension.wma" TargetMode="External"/><Relationship Id="rId1" Type="http://schemas.openxmlformats.org/officeDocument/2006/relationships/audio" Target="file:///C:\Users\e137515\Music\Unknown\Lyrical%20Latin\04%20The%20First%20Declension.wma" TargetMode="External"/><Relationship Id="rId6" Type="http://schemas.openxmlformats.org/officeDocument/2006/relationships/slideLayout" Target="../slideLayouts/slideLayout15.xml"/><Relationship Id="rId5" Type="http://schemas.openxmlformats.org/officeDocument/2006/relationships/audio" Target="file:///C:\Users\e137515\Music\Unknown\Lyrical%20Latin\08%20The%20Fifth%20Declension.wma" TargetMode="External"/><Relationship Id="rId4" Type="http://schemas.openxmlformats.org/officeDocument/2006/relationships/audio" Target="file:///C:\Users\e137515\Music\Unknown\Lyrical%20Latin\07%20The%20Fourth%20Declension.wma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file:///C:\Users\e137515\Music\Unknown\Lyrical%20Latin\06%20The%20Third%20Declension.wma" TargetMode="External"/><Relationship Id="rId7" Type="http://schemas.openxmlformats.org/officeDocument/2006/relationships/image" Target="../media/image2.png"/><Relationship Id="rId2" Type="http://schemas.openxmlformats.org/officeDocument/2006/relationships/audio" Target="file:///C:\Users\e137515\Music\Unknown\Lyrical%20Latin\05%20The%20Second%20Declension.wma" TargetMode="External"/><Relationship Id="rId1" Type="http://schemas.openxmlformats.org/officeDocument/2006/relationships/audio" Target="file:///C:\Users\e137515\Music\Unknown\Lyrical%20Latin\04%20The%20First%20Declension.wma" TargetMode="External"/><Relationship Id="rId6" Type="http://schemas.openxmlformats.org/officeDocument/2006/relationships/slideLayout" Target="../slideLayouts/slideLayout15.xml"/><Relationship Id="rId5" Type="http://schemas.openxmlformats.org/officeDocument/2006/relationships/audio" Target="file:///C:\Users\e137515\Music\Unknown\Lyrical%20Latin\08%20The%20Fifth%20Declension.wma" TargetMode="External"/><Relationship Id="rId4" Type="http://schemas.openxmlformats.org/officeDocument/2006/relationships/audio" Target="file:///C:\Users\e137515\Music\Unknown\Lyrical%20Latin\07%20The%20Fourth%20Declension.wm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50.xml"/><Relationship Id="rId1" Type="http://schemas.openxmlformats.org/officeDocument/2006/relationships/audio" Target="file:///C:\Users\e137515\Music\Unknown\Lyrical%20Latin\09%20The%20Personal%20Pronouns.wm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audio" Target="file:///C:\Users\e137515\Music\Unknown\Lyrical%20Latin\10%20The%20Demonstrative%20Pronoun%20Ille.wma" TargetMode="External"/><Relationship Id="rId1" Type="http://schemas.openxmlformats.org/officeDocument/2006/relationships/audio" Target="file:///C:\Users\e137515\Music\Unknown\Lyrical%20Latin\11%20The%20Demonstrative%20Pronoun%20Hic.wma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5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8" y="895350"/>
            <a:ext cx="9115425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Indicative Active Verb Endings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609600"/>
          <a:ext cx="845819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800"/>
                <a:gridCol w="1096433"/>
                <a:gridCol w="1096433"/>
                <a:gridCol w="1879600"/>
                <a:gridCol w="1096433"/>
                <a:gridCol w="1174750"/>
                <a:gridCol w="117474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Present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Imperf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Perfect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Pluperf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Fut. Prf.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-o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-bam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bo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/ -am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eram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ero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-bas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bis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/ 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isti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-eras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eris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-bat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-bit / -et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-it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erat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erit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Pl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mus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bamus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bimus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/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-emus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imus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eramus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erimus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Pl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tis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batis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bitis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/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etis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istis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eratis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eritis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Pl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nt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bant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-bunt / 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ent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erunt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erant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erint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32766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Indicative Passive Verb Endings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304800" y="3886200"/>
          <a:ext cx="853439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267"/>
                <a:gridCol w="1106311"/>
                <a:gridCol w="1106311"/>
                <a:gridCol w="1896534"/>
                <a:gridCol w="1106311"/>
                <a:gridCol w="1185333"/>
                <a:gridCol w="118533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Present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Imperf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Perfect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Pluperf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Fut. Prf.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-bar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bor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/ 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ar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FF0000"/>
                          </a:solidFill>
                        </a:rPr>
                        <a:t>PPP</a:t>
                      </a:r>
                      <a:r>
                        <a:rPr lang="en-US" sz="900" b="1" baseline="0" dirty="0" smtClean="0">
                          <a:solidFill>
                            <a:srgbClr val="FF0000"/>
                          </a:solidFill>
                        </a:rPr>
                        <a:t> +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sum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PPP +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eram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FF0000"/>
                          </a:solidFill>
                        </a:rPr>
                        <a:t>PPP +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ero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ris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baris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beris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/ 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eris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FF0000"/>
                          </a:solidFill>
                        </a:rPr>
                        <a:t>PPP +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es</a:t>
                      </a:r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FF0000"/>
                          </a:solidFill>
                        </a:rPr>
                        <a:t>PPP +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eras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FF0000"/>
                          </a:solidFill>
                        </a:rPr>
                        <a:t>PPP +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eris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tur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batur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bitur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/ 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etur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PPP +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est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FF0000"/>
                          </a:solidFill>
                        </a:rPr>
                        <a:t>PPP +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erat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FF0000"/>
                          </a:solidFill>
                        </a:rPr>
                        <a:t>PPP +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erit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Pl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mur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bamur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bimur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/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-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</a:rPr>
                        <a:t>emur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PPP + </a:t>
                      </a:r>
                      <a:r>
                        <a:rPr kumimoji="0" lang="en-US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sumus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" b="1" dirty="0" smtClean="0">
                          <a:solidFill>
                            <a:srgbClr val="FF0000"/>
                          </a:solidFill>
                        </a:rPr>
                        <a:t>PPP +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eramus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 smtClean="0">
                          <a:solidFill>
                            <a:srgbClr val="FF0000"/>
                          </a:solidFill>
                        </a:rPr>
                        <a:t>PPP +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erimus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Pl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-mini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bamini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bimini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/ 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emini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PPP +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estis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rgbClr val="FF0000"/>
                          </a:solidFill>
                        </a:rPr>
                        <a:t>PPP +</a:t>
                      </a:r>
                      <a:r>
                        <a:rPr lang="en-US" sz="9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eratis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FF0000"/>
                          </a:solidFill>
                        </a:rPr>
                        <a:t>PPP +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eritis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Pl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ntur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bantur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buntur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/ 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entur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PPP + </a:t>
                      </a:r>
                      <a:r>
                        <a:rPr kumimoji="0" lang="en-US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sunt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FF0000"/>
                          </a:solidFill>
                        </a:rPr>
                        <a:t>PPP +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erant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FF0000"/>
                          </a:solidFill>
                        </a:rPr>
                        <a:t>PPP +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erint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228600" y="2057400"/>
            <a:ext cx="8229600" cy="0"/>
          </a:xfrm>
          <a:prstGeom prst="line">
            <a:avLst/>
          </a:prstGeom>
          <a:ln w="19050"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4800" y="5334000"/>
            <a:ext cx="8229600" cy="0"/>
          </a:xfrm>
          <a:prstGeom prst="line">
            <a:avLst/>
          </a:prstGeom>
          <a:ln w="19050"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Subjunctive Active Verb Endings</a:t>
            </a: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609600"/>
          <a:ext cx="822960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235"/>
                <a:gridCol w="1669774"/>
                <a:gridCol w="1669774"/>
                <a:gridCol w="1669774"/>
                <a:gridCol w="1789044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Present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Imperf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Perfect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Pluperf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FF0000"/>
                          </a:solidFill>
                        </a:rPr>
                        <a:t> New</a:t>
                      </a:r>
                      <a:r>
                        <a:rPr lang="en-US" sz="900" b="1" baseline="0" dirty="0" smtClean="0">
                          <a:solidFill>
                            <a:srgbClr val="FF0000"/>
                          </a:solidFill>
                        </a:rPr>
                        <a:t> Vowel </a:t>
                      </a:r>
                      <a:r>
                        <a:rPr lang="en-US" sz="900" b="1" dirty="0" smtClean="0">
                          <a:solidFill>
                            <a:srgbClr val="FF0000"/>
                          </a:solidFill>
                        </a:rPr>
                        <a:t>(s) +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</a:rPr>
                        <a:t>Infinitive +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ero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issem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New Vowel (s) +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</a:rPr>
                        <a:t>Infinitive +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eris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isses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New Vowel (s) +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</a:rPr>
                        <a:t>Infinitive +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erit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isset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Pl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New Vowel (s) +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mus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</a:rPr>
                        <a:t>Infinitive +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mus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erimus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issemus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Pl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New Vowel (s) +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tis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</a:rPr>
                        <a:t>Infinitive +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tis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eritis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issetis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Pl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New Vowel (s) +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nt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</a:rPr>
                        <a:t>Infinitive +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nt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erint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issent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32766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Subjunctive Passive Endings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304800" y="38862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235"/>
                <a:gridCol w="1669774"/>
                <a:gridCol w="1669774"/>
                <a:gridCol w="1669774"/>
                <a:gridCol w="178904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Present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Imperf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Perfect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Pluperf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New Vowel (s) +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</a:rPr>
                        <a:t> Infinitive +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FF0000"/>
                          </a:solidFill>
                        </a:rPr>
                        <a:t>PPP +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ero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PPP +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essem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New Vowel (s) +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ris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Infinitive +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ris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FF0000"/>
                          </a:solidFill>
                        </a:rPr>
                        <a:t>PPP +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eris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FF0000"/>
                          </a:solidFill>
                        </a:rPr>
                        <a:t>PPP +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esses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New Vowel (s) +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tur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Infinitive +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tur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FF0000"/>
                          </a:solidFill>
                        </a:rPr>
                        <a:t>PPP +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erit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FF0000"/>
                          </a:solidFill>
                        </a:rPr>
                        <a:t>PPP +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esset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Pl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New Vowel (s) +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mur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Infinitive +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mur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1" dirty="0" smtClean="0">
                          <a:solidFill>
                            <a:srgbClr val="FF0000"/>
                          </a:solidFill>
                        </a:rPr>
                        <a:t>PPP +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erimus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b="1" dirty="0" smtClean="0">
                          <a:solidFill>
                            <a:srgbClr val="FF0000"/>
                          </a:solidFill>
                        </a:rPr>
                        <a:t>PPP +</a:t>
                      </a:r>
                      <a:r>
                        <a:rPr kumimoji="0" lang="en-US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esse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mus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Pl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New Vowel (s) +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mini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Infinitive +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mini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FF0000"/>
                          </a:solidFill>
                        </a:rPr>
                        <a:t>PPP +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eritis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rgbClr val="FF0000"/>
                          </a:solidFill>
                        </a:rPr>
                        <a:t>PPP +</a:t>
                      </a:r>
                      <a:r>
                        <a:rPr lang="en-US" sz="9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essetis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Pl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New Vowel (s) +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ntur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Infinitive +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ntur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FF0000"/>
                          </a:solidFill>
                        </a:rPr>
                        <a:t>PPP +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erint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FF0000"/>
                          </a:solidFill>
                        </a:rPr>
                        <a:t>PPP +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essent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228600" y="2057400"/>
            <a:ext cx="8229600" cy="0"/>
          </a:xfrm>
          <a:prstGeom prst="line">
            <a:avLst/>
          </a:prstGeom>
          <a:ln w="19050"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4800" y="5334000"/>
            <a:ext cx="8229600" cy="0"/>
          </a:xfrm>
          <a:prstGeom prst="line">
            <a:avLst/>
          </a:prstGeom>
          <a:ln w="19050"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0" y="0"/>
          <a:ext cx="9144000" cy="659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066800"/>
                <a:gridCol w="1295400"/>
                <a:gridCol w="1600200"/>
                <a:gridCol w="1143000"/>
                <a:gridCol w="2133600"/>
              </a:tblGrid>
              <a:tr h="38100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900" b="1" baseline="30000" dirty="0" smtClean="0">
                          <a:solidFill>
                            <a:schemeClr val="tx1"/>
                          </a:solidFill>
                        </a:rPr>
                        <a:t> (most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</a:rPr>
                        <a:t> Fem)*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</a:rPr>
                        <a:t>nd (M and N)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</a:rPr>
                        <a:t>rd (All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</a:rPr>
                        <a:t> genders)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1600" b="1" baseline="30000" dirty="0" smtClean="0">
                          <a:solidFill>
                            <a:schemeClr val="tx1"/>
                          </a:solidFill>
                        </a:rPr>
                        <a:t> (m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/n)*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Most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 Fem)*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Nom Singular</a:t>
                      </a:r>
                      <a:endParaRPr lang="en-US" b="1" dirty="0"/>
                    </a:p>
                  </a:txBody>
                  <a:tcPr anchor="ctr">
                    <a:solidFill>
                      <a:srgbClr val="0070C0">
                        <a:alpha val="5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a</a:t>
                      </a:r>
                      <a:endParaRPr lang="en-US" sz="2000" b="1" dirty="0"/>
                    </a:p>
                  </a:txBody>
                  <a:tcPr anchor="ctr">
                    <a:solidFill>
                      <a:srgbClr val="0070C0">
                        <a:alpha val="5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us/r (um)</a:t>
                      </a:r>
                      <a:endParaRPr lang="en-US" sz="2000" b="1" dirty="0"/>
                    </a:p>
                  </a:txBody>
                  <a:tcPr anchor="ctr">
                    <a:solidFill>
                      <a:srgbClr val="0070C0">
                        <a:alpha val="5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anything</a:t>
                      </a:r>
                      <a:endParaRPr lang="en-US" sz="2000" b="1" dirty="0"/>
                    </a:p>
                  </a:txBody>
                  <a:tcPr anchor="ctr">
                    <a:solidFill>
                      <a:srgbClr val="0070C0">
                        <a:alpha val="5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us  (ū)</a:t>
                      </a:r>
                      <a:endParaRPr lang="en-US" sz="2000" b="1" dirty="0"/>
                    </a:p>
                  </a:txBody>
                  <a:tcPr anchor="ctr">
                    <a:solidFill>
                      <a:srgbClr val="0070C0">
                        <a:alpha val="5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ēs</a:t>
                      </a:r>
                      <a:endParaRPr lang="en-US" sz="2000" b="1" dirty="0" smtClean="0"/>
                    </a:p>
                  </a:txBody>
                  <a:tcPr anchor="ctr">
                    <a:solidFill>
                      <a:srgbClr val="0070C0">
                        <a:alpha val="51000"/>
                      </a:srgbClr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Genitive sing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/>
                        <a:t>ae</a:t>
                      </a: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is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/>
                        <a:t>ūs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eī</a:t>
                      </a:r>
                      <a:endParaRPr lang="en-US" sz="2000" b="1" dirty="0" smtClean="0"/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Dative sing</a:t>
                      </a:r>
                      <a:endParaRPr lang="en-US" b="1" dirty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/>
                        <a:t>ae</a:t>
                      </a:r>
                      <a:endParaRPr lang="en-US" sz="2000" b="1" dirty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ō</a:t>
                      </a:r>
                      <a:endParaRPr lang="en-US" sz="2000" b="1" dirty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ī</a:t>
                      </a:r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uī</a:t>
                      </a:r>
                      <a:r>
                        <a:rPr lang="en-US" sz="2000" b="1" dirty="0" smtClean="0"/>
                        <a:t>   (ū)</a:t>
                      </a:r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eī</a:t>
                      </a:r>
                      <a:endParaRPr lang="en-US" sz="2000" b="1" dirty="0" smtClean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Accusative 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am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um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/>
                        <a:t>em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1200" b="1" dirty="0" smtClean="0"/>
                        <a:t>(nom)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um   (ū)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/>
                        <a:t>em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Ablative sing</a:t>
                      </a:r>
                      <a:endParaRPr lang="en-US" b="1" dirty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ā</a:t>
                      </a:r>
                      <a:endParaRPr lang="en-US" sz="2000" b="1" dirty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ō</a:t>
                      </a:r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e  (ī)</a:t>
                      </a:r>
                      <a:endParaRPr lang="en-US" sz="2000" b="1" dirty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ū</a:t>
                      </a:r>
                      <a:endParaRPr lang="en-US" sz="2000" b="1" dirty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ē</a:t>
                      </a:r>
                      <a:endParaRPr lang="en-US" sz="2000" b="1" dirty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Nom Plural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/>
                        <a:t>ae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ī     </a:t>
                      </a:r>
                      <a:r>
                        <a:rPr lang="en-US" sz="2000" b="1" baseline="0" dirty="0" smtClean="0"/>
                        <a:t>(a)</a:t>
                      </a: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ēs</a:t>
                      </a:r>
                      <a:r>
                        <a:rPr lang="en-US" sz="2000" b="1" dirty="0" smtClean="0"/>
                        <a:t>  (a/</a:t>
                      </a:r>
                      <a:r>
                        <a:rPr lang="en-US" sz="2000" b="1" dirty="0" err="1" smtClean="0"/>
                        <a:t>ia</a:t>
                      </a:r>
                      <a:r>
                        <a:rPr lang="en-US" sz="2000" b="1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ūs</a:t>
                      </a:r>
                      <a:r>
                        <a:rPr lang="en-US" sz="2000" b="1" dirty="0" smtClean="0"/>
                        <a:t> (</a:t>
                      </a:r>
                      <a:r>
                        <a:rPr lang="en-US" sz="2000" b="1" dirty="0" err="1" smtClean="0"/>
                        <a:t>ua</a:t>
                      </a:r>
                      <a:r>
                        <a:rPr lang="en-US" sz="2000" b="1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ēs</a:t>
                      </a:r>
                      <a:endParaRPr lang="en-US" sz="2000" b="1" dirty="0" smtClean="0"/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Genitive Pl</a:t>
                      </a:r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ārum</a:t>
                      </a:r>
                      <a:endParaRPr lang="en-US" sz="2000" b="1" dirty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ōrum</a:t>
                      </a:r>
                      <a:endParaRPr lang="en-US" sz="2000" b="1" dirty="0" smtClean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um (</a:t>
                      </a:r>
                      <a:r>
                        <a:rPr lang="en-US" sz="2000" b="1" dirty="0" err="1" smtClean="0"/>
                        <a:t>ium</a:t>
                      </a:r>
                      <a:r>
                        <a:rPr lang="en-US" sz="2000" b="1" dirty="0" smtClean="0"/>
                        <a:t>)</a:t>
                      </a:r>
                      <a:endParaRPr lang="en-US" sz="2000" b="1" dirty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/>
                        <a:t>uum</a:t>
                      </a:r>
                      <a:endParaRPr lang="en-US" sz="2000" b="1" dirty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ērum</a:t>
                      </a:r>
                      <a:endParaRPr lang="en-US" sz="2000" b="1" dirty="0" smtClean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Dative</a:t>
                      </a:r>
                      <a:r>
                        <a:rPr lang="en-US" b="1" baseline="0" dirty="0" smtClean="0"/>
                        <a:t> Pl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/>
                        <a:t>īs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īs</a:t>
                      </a: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/>
                        <a:t>ibus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/>
                        <a:t>ibus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ēbus</a:t>
                      </a:r>
                      <a:endParaRPr lang="en-US" sz="2000" b="1" dirty="0" smtClean="0"/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Accusative Pl</a:t>
                      </a:r>
                      <a:endParaRPr lang="en-US" b="1" dirty="0"/>
                    </a:p>
                  </a:txBody>
                  <a:tcPr anchor="ctr">
                    <a:solidFill>
                      <a:srgbClr val="0070C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ās</a:t>
                      </a:r>
                      <a:endParaRPr lang="en-US" sz="2000" b="1" dirty="0"/>
                    </a:p>
                  </a:txBody>
                  <a:tcPr anchor="ctr">
                    <a:solidFill>
                      <a:srgbClr val="0070C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ōs</a:t>
                      </a:r>
                      <a:r>
                        <a:rPr lang="en-US" sz="2000" b="1" baseline="0" dirty="0" smtClean="0"/>
                        <a:t>  (a)</a:t>
                      </a:r>
                      <a:endParaRPr lang="en-US" sz="2000" b="1" dirty="0" smtClean="0"/>
                    </a:p>
                  </a:txBody>
                  <a:tcPr anchor="ctr">
                    <a:solidFill>
                      <a:srgbClr val="0070C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ēs</a:t>
                      </a:r>
                      <a:r>
                        <a:rPr lang="en-US" sz="2000" b="1" dirty="0" smtClean="0"/>
                        <a:t>/</a:t>
                      </a:r>
                      <a:r>
                        <a:rPr lang="en-US" sz="2000" b="1" dirty="0" err="1" smtClean="0"/>
                        <a:t>īs</a:t>
                      </a:r>
                      <a:r>
                        <a:rPr lang="en-US" sz="2000" b="1" dirty="0" smtClean="0"/>
                        <a:t>  (a/</a:t>
                      </a:r>
                      <a:r>
                        <a:rPr lang="en-US" sz="2000" b="1" dirty="0" err="1" smtClean="0"/>
                        <a:t>ia</a:t>
                      </a:r>
                      <a:r>
                        <a:rPr lang="en-US" sz="2000" b="1" dirty="0" smtClean="0"/>
                        <a:t>)</a:t>
                      </a:r>
                    </a:p>
                  </a:txBody>
                  <a:tcPr anchor="ctr">
                    <a:solidFill>
                      <a:srgbClr val="0070C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ūs</a:t>
                      </a:r>
                      <a:r>
                        <a:rPr lang="en-US" sz="2000" b="1" dirty="0" smtClean="0"/>
                        <a:t>  (</a:t>
                      </a:r>
                      <a:r>
                        <a:rPr lang="en-US" sz="2000" b="1" dirty="0" err="1" smtClean="0"/>
                        <a:t>ua</a:t>
                      </a:r>
                      <a:r>
                        <a:rPr lang="en-US" sz="2000" b="1" dirty="0" smtClean="0"/>
                        <a:t>)</a:t>
                      </a:r>
                    </a:p>
                  </a:txBody>
                  <a:tcPr anchor="ctr">
                    <a:solidFill>
                      <a:srgbClr val="0070C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ēs</a:t>
                      </a:r>
                      <a:endParaRPr lang="en-US" sz="2000" b="1" dirty="0" smtClean="0"/>
                    </a:p>
                  </a:txBody>
                  <a:tcPr anchor="ctr">
                    <a:solidFill>
                      <a:srgbClr val="0070C0">
                        <a:alpha val="48000"/>
                      </a:srgbClr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Ablative Pl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/>
                        <a:t>īs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īs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/>
                        <a:t>ibus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/>
                        <a:t>ibus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ēbus</a:t>
                      </a:r>
                      <a:endParaRPr lang="en-US" sz="2000" b="1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3657600"/>
            <a:ext cx="9144000" cy="76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04 The First Declension.wma">
            <a:hlinkClick r:id="" action="ppaction://media"/>
          </p:cNvPr>
          <p:cNvPicPr>
            <a:picLocks noGrp="1" noRot="1" noChangeAspect="1"/>
          </p:cNvPicPr>
          <p:nvPr>
            <p:ph sz="half" idx="2"/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2819400" y="0"/>
            <a:ext cx="152400" cy="152400"/>
          </a:xfrm>
          <a:prstGeom prst="rect">
            <a:avLst/>
          </a:prstGeom>
        </p:spPr>
      </p:pic>
      <p:pic>
        <p:nvPicPr>
          <p:cNvPr id="8" name="05 The Second Declension.wma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8" cstate="print"/>
          <a:stretch>
            <a:fillRect/>
          </a:stretch>
        </p:blipFill>
        <p:spPr>
          <a:xfrm>
            <a:off x="3810000" y="228600"/>
            <a:ext cx="152400" cy="152400"/>
          </a:xfrm>
          <a:prstGeom prst="rect">
            <a:avLst/>
          </a:prstGeom>
        </p:spPr>
      </p:pic>
      <p:pic>
        <p:nvPicPr>
          <p:cNvPr id="9" name="06 The Third Declension.wma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8" cstate="print"/>
          <a:stretch>
            <a:fillRect/>
          </a:stretch>
        </p:blipFill>
        <p:spPr>
          <a:xfrm flipH="1">
            <a:off x="5562600" y="152400"/>
            <a:ext cx="152400" cy="152400"/>
          </a:xfrm>
          <a:prstGeom prst="rect">
            <a:avLst/>
          </a:prstGeom>
        </p:spPr>
      </p:pic>
      <p:pic>
        <p:nvPicPr>
          <p:cNvPr id="10" name="07 The Fourth Declension.wma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8" cstate="print"/>
          <a:stretch>
            <a:fillRect/>
          </a:stretch>
        </p:blipFill>
        <p:spPr>
          <a:xfrm>
            <a:off x="6781800" y="228600"/>
            <a:ext cx="152400" cy="152400"/>
          </a:xfrm>
          <a:prstGeom prst="rect">
            <a:avLst/>
          </a:prstGeom>
        </p:spPr>
      </p:pic>
      <p:pic>
        <p:nvPicPr>
          <p:cNvPr id="11" name="08 The Fifth Declension.wma">
            <a:hlinkClick r:id="" action="ppaction://media"/>
          </p:cNvPr>
          <p:cNvPicPr>
            <a:picLocks noRot="1" noChangeAspect="1"/>
          </p:cNvPicPr>
          <p:nvPr>
            <a:audioFile r:link="rId5"/>
          </p:nvPr>
        </p:nvPicPr>
        <p:blipFill>
          <a:blip r:embed="rId8" cstate="print"/>
          <a:stretch>
            <a:fillRect/>
          </a:stretch>
        </p:blipFill>
        <p:spPr>
          <a:xfrm>
            <a:off x="8686800" y="0"/>
            <a:ext cx="228600" cy="22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010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4554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8125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4452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44845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0" y="0"/>
          <a:ext cx="9144000" cy="681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066800"/>
                <a:gridCol w="1295400"/>
                <a:gridCol w="1600200"/>
                <a:gridCol w="1143000"/>
                <a:gridCol w="2133600"/>
              </a:tblGrid>
              <a:tr h="38100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900" b="1" baseline="30000" dirty="0" smtClean="0">
                          <a:solidFill>
                            <a:schemeClr val="tx1"/>
                          </a:solidFill>
                        </a:rPr>
                        <a:t> (most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</a:rPr>
                        <a:t> Fem)*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</a:rPr>
                        <a:t>nd (M and N)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</a:rPr>
                        <a:t>rd (All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</a:rPr>
                        <a:t> genders)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1600" b="1" baseline="30000" dirty="0" smtClean="0">
                          <a:solidFill>
                            <a:schemeClr val="tx1"/>
                          </a:solidFill>
                        </a:rPr>
                        <a:t> (m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/n)*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Most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 Fem)*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Nom Singular</a:t>
                      </a:r>
                      <a:endParaRPr lang="en-US" b="1" dirty="0"/>
                    </a:p>
                  </a:txBody>
                  <a:tcPr anchor="ctr">
                    <a:solidFill>
                      <a:srgbClr val="0070C0">
                        <a:alpha val="5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via</a:t>
                      </a:r>
                      <a:endParaRPr lang="en-US" sz="2000" b="1" dirty="0"/>
                    </a:p>
                  </a:txBody>
                  <a:tcPr anchor="ctr">
                    <a:solidFill>
                      <a:srgbClr val="0070C0">
                        <a:alpha val="5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err="1" smtClean="0"/>
                        <a:t>filius</a:t>
                      </a:r>
                      <a:endParaRPr lang="en-US" sz="1600" b="1" dirty="0" smtClean="0"/>
                    </a:p>
                    <a:p>
                      <a:pPr algn="l"/>
                      <a:r>
                        <a:rPr lang="en-US" sz="1600" b="1" dirty="0" smtClean="0"/>
                        <a:t>atrium</a:t>
                      </a:r>
                      <a:endParaRPr lang="en-US" sz="1600" b="1" dirty="0"/>
                    </a:p>
                  </a:txBody>
                  <a:tcPr anchor="ctr">
                    <a:solidFill>
                      <a:srgbClr val="0070C0">
                        <a:alpha val="5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err="1" smtClean="0"/>
                        <a:t>pax</a:t>
                      </a:r>
                      <a:endParaRPr lang="en-US" sz="1500" b="1" dirty="0" smtClean="0"/>
                    </a:p>
                    <a:p>
                      <a:pPr algn="l"/>
                      <a:r>
                        <a:rPr lang="en-US" sz="1500" b="1" dirty="0" err="1" smtClean="0"/>
                        <a:t>iter</a:t>
                      </a:r>
                      <a:endParaRPr lang="en-US" sz="1500" b="1" dirty="0"/>
                    </a:p>
                  </a:txBody>
                  <a:tcPr anchor="ctr">
                    <a:solidFill>
                      <a:srgbClr val="0070C0">
                        <a:alpha val="5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err="1" smtClean="0"/>
                        <a:t>manus</a:t>
                      </a:r>
                      <a:r>
                        <a:rPr lang="en-US" sz="1500" b="1" dirty="0" smtClean="0"/>
                        <a:t>  </a:t>
                      </a:r>
                      <a:r>
                        <a:rPr lang="en-US" sz="1500" b="1" dirty="0" err="1" smtClean="0"/>
                        <a:t>cornu</a:t>
                      </a:r>
                      <a:endParaRPr lang="en-US" sz="1500" b="1" dirty="0"/>
                    </a:p>
                  </a:txBody>
                  <a:tcPr anchor="ctr">
                    <a:solidFill>
                      <a:srgbClr val="0070C0">
                        <a:alpha val="5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rēs</a:t>
                      </a:r>
                      <a:endParaRPr lang="en-US" sz="2000" b="1" dirty="0" smtClean="0"/>
                    </a:p>
                  </a:txBody>
                  <a:tcPr anchor="ctr">
                    <a:solidFill>
                      <a:srgbClr val="0070C0">
                        <a:alpha val="51000"/>
                      </a:srgbClr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Genitive sing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/>
                        <a:t>viae</a:t>
                      </a: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 smtClean="0"/>
                        <a:t>filiī</a:t>
                      </a:r>
                      <a:endParaRPr lang="en-US" sz="16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 smtClean="0"/>
                        <a:t>atrii</a:t>
                      </a:r>
                      <a:endParaRPr lang="en-US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err="1" smtClean="0"/>
                        <a:t>pacis</a:t>
                      </a:r>
                      <a:endParaRPr lang="en-US" sz="1500" b="1" dirty="0" smtClean="0"/>
                    </a:p>
                    <a:p>
                      <a:pPr algn="l"/>
                      <a:r>
                        <a:rPr lang="en-US" sz="1500" b="1" dirty="0" err="1" smtClean="0"/>
                        <a:t>itineris</a:t>
                      </a:r>
                      <a:endParaRPr 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err="1" smtClean="0"/>
                        <a:t>manūs</a:t>
                      </a:r>
                      <a:endParaRPr lang="en-US" sz="1500" b="1" dirty="0" smtClean="0"/>
                    </a:p>
                    <a:p>
                      <a:pPr algn="l"/>
                      <a:r>
                        <a:rPr lang="en-US" sz="1500" b="1" dirty="0" err="1" smtClean="0"/>
                        <a:t>cornus</a:t>
                      </a:r>
                      <a:endParaRPr 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reī</a:t>
                      </a:r>
                      <a:endParaRPr lang="en-US" sz="2000" b="1" dirty="0" smtClean="0"/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Dative sing</a:t>
                      </a:r>
                      <a:endParaRPr lang="en-US" b="1" dirty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/>
                        <a:t>viae</a:t>
                      </a:r>
                      <a:endParaRPr lang="en-US" sz="2000" b="1" dirty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err="1" smtClean="0"/>
                        <a:t>filiō</a:t>
                      </a:r>
                      <a:endParaRPr lang="en-US" sz="1600" b="1" dirty="0" smtClean="0"/>
                    </a:p>
                    <a:p>
                      <a:pPr algn="l"/>
                      <a:r>
                        <a:rPr lang="en-US" sz="1600" b="1" dirty="0" err="1" smtClean="0"/>
                        <a:t>atrio</a:t>
                      </a:r>
                      <a:endParaRPr lang="en-US" sz="1600" b="1" dirty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 smtClean="0"/>
                        <a:t>pacī</a:t>
                      </a:r>
                      <a:endParaRPr lang="en-US" sz="15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 smtClean="0"/>
                        <a:t>itineri</a:t>
                      </a:r>
                      <a:endParaRPr lang="en-US" sz="1500" b="1" dirty="0" smtClean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 smtClean="0"/>
                        <a:t>manuī</a:t>
                      </a:r>
                      <a:r>
                        <a:rPr lang="en-US" sz="1500" b="1" dirty="0" smtClean="0"/>
                        <a:t>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 smtClean="0"/>
                        <a:t>cornū</a:t>
                      </a:r>
                      <a:endParaRPr lang="en-US" sz="1500" b="1" dirty="0" smtClean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reī</a:t>
                      </a:r>
                      <a:endParaRPr lang="en-US" sz="2000" b="1" dirty="0" smtClean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Accusative 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/>
                        <a:t>viam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err="1" smtClean="0"/>
                        <a:t>filium</a:t>
                      </a:r>
                      <a:endParaRPr lang="en-US" sz="1600" b="1" dirty="0" smtClean="0"/>
                    </a:p>
                    <a:p>
                      <a:pPr algn="l"/>
                      <a:r>
                        <a:rPr lang="en-US" sz="1600" b="1" dirty="0" smtClean="0"/>
                        <a:t>atrium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err="1" smtClean="0"/>
                        <a:t>pacem</a:t>
                      </a:r>
                      <a:endParaRPr lang="en-US" sz="1500" b="1" dirty="0" smtClean="0"/>
                    </a:p>
                    <a:p>
                      <a:pPr algn="l"/>
                      <a:r>
                        <a:rPr lang="en-US" sz="1500" b="1" dirty="0" err="1" smtClean="0"/>
                        <a:t>iter</a:t>
                      </a:r>
                      <a:endParaRPr 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 smtClean="0"/>
                        <a:t>manum</a:t>
                      </a:r>
                      <a:r>
                        <a:rPr lang="en-US" sz="1500" b="1" dirty="0" smtClean="0"/>
                        <a:t>   </a:t>
                      </a:r>
                      <a:r>
                        <a:rPr lang="en-US" sz="1500" b="1" dirty="0" err="1" smtClean="0"/>
                        <a:t>cornū</a:t>
                      </a:r>
                      <a:endParaRPr lang="en-US" sz="15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/>
                        <a:t>rem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Ablative sing</a:t>
                      </a:r>
                      <a:endParaRPr lang="en-US" b="1" dirty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viā</a:t>
                      </a:r>
                      <a:endParaRPr lang="en-US" sz="2000" b="1" dirty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err="1" smtClean="0"/>
                        <a:t>filiō</a:t>
                      </a:r>
                      <a:endParaRPr lang="en-US" sz="1600" b="1" dirty="0" smtClean="0"/>
                    </a:p>
                    <a:p>
                      <a:pPr algn="l"/>
                      <a:r>
                        <a:rPr lang="en-US" sz="1600" b="1" dirty="0" err="1" smtClean="0"/>
                        <a:t>atrio</a:t>
                      </a:r>
                      <a:endParaRPr lang="en-US" sz="1600" b="1" dirty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/>
                        <a:t>pace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 smtClean="0"/>
                        <a:t>itinere</a:t>
                      </a:r>
                      <a:endParaRPr lang="en-US" sz="1500" b="1" dirty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err="1" smtClean="0"/>
                        <a:t>manū</a:t>
                      </a:r>
                      <a:endParaRPr lang="en-US" sz="1500" b="1" dirty="0" smtClean="0"/>
                    </a:p>
                    <a:p>
                      <a:pPr algn="l"/>
                      <a:r>
                        <a:rPr lang="en-US" sz="1500" b="1" dirty="0" err="1" smtClean="0"/>
                        <a:t>cornu</a:t>
                      </a:r>
                      <a:endParaRPr lang="en-US" sz="1500" b="1" dirty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rē</a:t>
                      </a:r>
                      <a:endParaRPr lang="en-US" sz="2000" b="1" dirty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</a:tr>
              <a:tr h="71628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Nom Plural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/>
                        <a:t>viae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 smtClean="0"/>
                        <a:t>filiī</a:t>
                      </a:r>
                      <a:endParaRPr lang="en-US" sz="16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atria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 smtClean="0"/>
                        <a:t>pacēs</a:t>
                      </a:r>
                      <a:r>
                        <a:rPr lang="en-US" sz="1500" b="1" dirty="0" smtClean="0"/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 smtClean="0"/>
                        <a:t>itinera</a:t>
                      </a:r>
                      <a:endParaRPr lang="en-US" sz="15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 smtClean="0"/>
                        <a:t>manūs</a:t>
                      </a:r>
                      <a:r>
                        <a:rPr lang="en-US" sz="1500" b="1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 smtClean="0"/>
                        <a:t>cornua</a:t>
                      </a:r>
                      <a:endParaRPr lang="en-US" sz="15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rēs</a:t>
                      </a:r>
                      <a:endParaRPr lang="en-US" sz="2000" b="1" dirty="0" smtClean="0"/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Genitive Pl</a:t>
                      </a:r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viārum</a:t>
                      </a:r>
                      <a:endParaRPr lang="en-US" sz="2000" b="1" dirty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 smtClean="0"/>
                        <a:t>filiōrum</a:t>
                      </a:r>
                      <a:endParaRPr lang="en-US" sz="16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 smtClean="0"/>
                        <a:t>atriorum</a:t>
                      </a:r>
                      <a:endParaRPr lang="en-US" sz="1600" b="1" dirty="0" smtClean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err="1" smtClean="0"/>
                        <a:t>pacum</a:t>
                      </a:r>
                      <a:r>
                        <a:rPr lang="en-US" sz="1500" b="1" dirty="0" smtClean="0"/>
                        <a:t> </a:t>
                      </a:r>
                    </a:p>
                    <a:p>
                      <a:pPr algn="l"/>
                      <a:r>
                        <a:rPr lang="en-US" sz="1500" b="1" dirty="0" err="1" smtClean="0"/>
                        <a:t>itinerum</a:t>
                      </a:r>
                      <a:endParaRPr lang="en-US" sz="1500" b="1" dirty="0" smtClean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err="1" smtClean="0"/>
                        <a:t>manuum</a:t>
                      </a:r>
                      <a:endParaRPr lang="en-US" sz="1500" b="1" dirty="0" smtClean="0"/>
                    </a:p>
                    <a:p>
                      <a:pPr algn="l"/>
                      <a:r>
                        <a:rPr lang="en-US" sz="1500" b="1" dirty="0" err="1" smtClean="0"/>
                        <a:t>cornuum</a:t>
                      </a:r>
                      <a:endParaRPr lang="en-US" sz="1500" b="1" dirty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rērum</a:t>
                      </a:r>
                      <a:endParaRPr lang="en-US" sz="2000" b="1" dirty="0" smtClean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Dative</a:t>
                      </a:r>
                      <a:r>
                        <a:rPr lang="en-US" b="1" baseline="0" dirty="0" smtClean="0"/>
                        <a:t> Pl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/>
                        <a:t>viīs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 smtClean="0"/>
                        <a:t>filiīs</a:t>
                      </a:r>
                      <a:endParaRPr lang="en-US" sz="16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 smtClean="0"/>
                        <a:t>atriis</a:t>
                      </a:r>
                      <a:endParaRPr lang="en-US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err="1" smtClean="0"/>
                        <a:t>pacibus</a:t>
                      </a:r>
                      <a:endParaRPr lang="en-US" sz="1500" b="1" dirty="0" smtClean="0"/>
                    </a:p>
                    <a:p>
                      <a:pPr algn="l"/>
                      <a:r>
                        <a:rPr lang="en-US" sz="1500" b="1" dirty="0" err="1" smtClean="0"/>
                        <a:t>itineribus</a:t>
                      </a:r>
                      <a:endParaRPr 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err="1" smtClean="0"/>
                        <a:t>manibus</a:t>
                      </a:r>
                      <a:endParaRPr lang="en-US" sz="1500" b="1" dirty="0" smtClean="0"/>
                    </a:p>
                    <a:p>
                      <a:pPr algn="l"/>
                      <a:r>
                        <a:rPr lang="en-US" sz="1500" b="1" dirty="0" err="1" smtClean="0"/>
                        <a:t>cornibus</a:t>
                      </a:r>
                      <a:endParaRPr 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rēbus</a:t>
                      </a:r>
                      <a:endParaRPr lang="en-US" sz="2000" b="1" dirty="0" smtClean="0"/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Accusative Pl</a:t>
                      </a:r>
                      <a:endParaRPr lang="en-US" b="1" dirty="0"/>
                    </a:p>
                  </a:txBody>
                  <a:tcPr anchor="ctr">
                    <a:solidFill>
                      <a:srgbClr val="0070C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viās</a:t>
                      </a:r>
                      <a:endParaRPr lang="en-US" sz="2000" b="1" dirty="0"/>
                    </a:p>
                  </a:txBody>
                  <a:tcPr anchor="ctr">
                    <a:solidFill>
                      <a:srgbClr val="0070C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 smtClean="0"/>
                        <a:t>filiōs</a:t>
                      </a:r>
                      <a:endParaRPr lang="en-US" sz="16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atria</a:t>
                      </a:r>
                    </a:p>
                  </a:txBody>
                  <a:tcPr anchor="ctr">
                    <a:solidFill>
                      <a:srgbClr val="0070C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 smtClean="0"/>
                        <a:t>pacēs</a:t>
                      </a:r>
                      <a:r>
                        <a:rPr lang="en-US" sz="1500" b="1" dirty="0" smtClean="0"/>
                        <a:t>/</a:t>
                      </a:r>
                      <a:r>
                        <a:rPr lang="en-US" sz="1500" b="1" dirty="0" err="1" smtClean="0"/>
                        <a:t>īs</a:t>
                      </a:r>
                      <a:endParaRPr lang="en-US" sz="15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 smtClean="0"/>
                        <a:t>itinera</a:t>
                      </a:r>
                      <a:endParaRPr lang="en-US" sz="1500" b="1" dirty="0" smtClean="0"/>
                    </a:p>
                  </a:txBody>
                  <a:tcPr anchor="ctr">
                    <a:solidFill>
                      <a:srgbClr val="0070C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 smtClean="0"/>
                        <a:t>manūs</a:t>
                      </a:r>
                      <a:r>
                        <a:rPr lang="en-US" sz="1500" b="1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 smtClean="0"/>
                        <a:t>cornua</a:t>
                      </a:r>
                      <a:endParaRPr lang="en-US" sz="1500" b="1" dirty="0" smtClean="0"/>
                    </a:p>
                  </a:txBody>
                  <a:tcPr anchor="ctr">
                    <a:solidFill>
                      <a:srgbClr val="0070C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rēs</a:t>
                      </a:r>
                      <a:endParaRPr lang="en-US" sz="2000" b="1" dirty="0" smtClean="0"/>
                    </a:p>
                  </a:txBody>
                  <a:tcPr anchor="ctr">
                    <a:solidFill>
                      <a:srgbClr val="0070C0">
                        <a:alpha val="48000"/>
                      </a:srgbClr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Ablative Pl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smtClean="0"/>
                        <a:t>viīs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 smtClean="0"/>
                        <a:t>filiīs</a:t>
                      </a:r>
                      <a:endParaRPr lang="en-US" sz="16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 smtClean="0"/>
                        <a:t>atriis</a:t>
                      </a:r>
                      <a:endParaRPr lang="en-US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err="1" smtClean="0"/>
                        <a:t>pacibus</a:t>
                      </a:r>
                      <a:endParaRPr lang="en-US" sz="1500" b="1" dirty="0" smtClean="0"/>
                    </a:p>
                    <a:p>
                      <a:pPr algn="l"/>
                      <a:r>
                        <a:rPr lang="en-US" sz="1500" b="1" dirty="0" err="1" smtClean="0"/>
                        <a:t>itineribus</a:t>
                      </a:r>
                      <a:endParaRPr 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err="1" smtClean="0"/>
                        <a:t>manibus</a:t>
                      </a:r>
                      <a:endParaRPr lang="en-US" sz="1500" b="1" dirty="0" smtClean="0"/>
                    </a:p>
                    <a:p>
                      <a:pPr algn="l"/>
                      <a:r>
                        <a:rPr lang="en-US" sz="1500" b="1" dirty="0" err="1" smtClean="0"/>
                        <a:t>cornibus</a:t>
                      </a:r>
                      <a:endParaRPr 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rēbus</a:t>
                      </a:r>
                      <a:endParaRPr lang="en-US" sz="2000" b="1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3657600"/>
            <a:ext cx="9144000" cy="76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04 The First Declension.wma">
            <a:hlinkClick r:id="" action="ppaction://media"/>
          </p:cNvPr>
          <p:cNvPicPr>
            <a:picLocks noGrp="1" noRot="1" noChangeAspect="1"/>
          </p:cNvPicPr>
          <p:nvPr>
            <p:ph sz="half" idx="2"/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2819400" y="0"/>
            <a:ext cx="152400" cy="152400"/>
          </a:xfrm>
          <a:prstGeom prst="rect">
            <a:avLst/>
          </a:prstGeom>
        </p:spPr>
      </p:pic>
      <p:pic>
        <p:nvPicPr>
          <p:cNvPr id="8" name="05 The Second Declension.wma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8" cstate="print"/>
          <a:stretch>
            <a:fillRect/>
          </a:stretch>
        </p:blipFill>
        <p:spPr>
          <a:xfrm>
            <a:off x="3810000" y="228600"/>
            <a:ext cx="152400" cy="152400"/>
          </a:xfrm>
          <a:prstGeom prst="rect">
            <a:avLst/>
          </a:prstGeom>
        </p:spPr>
      </p:pic>
      <p:pic>
        <p:nvPicPr>
          <p:cNvPr id="9" name="06 The Third Declension.wma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8" cstate="print"/>
          <a:stretch>
            <a:fillRect/>
          </a:stretch>
        </p:blipFill>
        <p:spPr>
          <a:xfrm flipH="1">
            <a:off x="5562600" y="152400"/>
            <a:ext cx="152400" cy="152400"/>
          </a:xfrm>
          <a:prstGeom prst="rect">
            <a:avLst/>
          </a:prstGeom>
        </p:spPr>
      </p:pic>
      <p:pic>
        <p:nvPicPr>
          <p:cNvPr id="10" name="07 The Fourth Declension.wma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8" cstate="print"/>
          <a:stretch>
            <a:fillRect/>
          </a:stretch>
        </p:blipFill>
        <p:spPr>
          <a:xfrm>
            <a:off x="6781800" y="228600"/>
            <a:ext cx="152400" cy="152400"/>
          </a:xfrm>
          <a:prstGeom prst="rect">
            <a:avLst/>
          </a:prstGeom>
        </p:spPr>
      </p:pic>
      <p:pic>
        <p:nvPicPr>
          <p:cNvPr id="11" name="08 The Fifth Declension.wma">
            <a:hlinkClick r:id="" action="ppaction://media"/>
          </p:cNvPr>
          <p:cNvPicPr>
            <a:picLocks noRot="1" noChangeAspect="1"/>
          </p:cNvPicPr>
          <p:nvPr>
            <a:audioFile r:link="rId5"/>
          </p:nvPr>
        </p:nvPicPr>
        <p:blipFill>
          <a:blip r:embed="rId8" cstate="print"/>
          <a:stretch>
            <a:fillRect/>
          </a:stretch>
        </p:blipFill>
        <p:spPr>
          <a:xfrm>
            <a:off x="8686800" y="0"/>
            <a:ext cx="228600" cy="22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010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4554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8125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4452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44845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0" y="0"/>
          <a:ext cx="9144000" cy="675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447800"/>
                <a:gridCol w="1524000"/>
                <a:gridCol w="1447800"/>
                <a:gridCol w="1447800"/>
                <a:gridCol w="1752600"/>
              </a:tblGrid>
              <a:tr h="38100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Per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Per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Masc</a:t>
                      </a:r>
                      <a:endParaRPr lang="en-US" b="1" baseline="30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Fem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Neuter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Nom Singular</a:t>
                      </a:r>
                      <a:endParaRPr lang="en-US" b="1" dirty="0"/>
                    </a:p>
                  </a:txBody>
                  <a:tcPr anchor="ctr">
                    <a:solidFill>
                      <a:srgbClr val="0070C0">
                        <a:alpha val="5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ego</a:t>
                      </a:r>
                      <a:r>
                        <a:rPr lang="en-US" sz="1200" b="1" baseline="0" dirty="0" smtClean="0"/>
                        <a:t> / I</a:t>
                      </a:r>
                      <a:endParaRPr lang="en-US" sz="1200" b="1" dirty="0"/>
                    </a:p>
                  </a:txBody>
                  <a:tcPr anchor="ctr">
                    <a:solidFill>
                      <a:srgbClr val="0070C0">
                        <a:alpha val="5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/>
                        <a:t>tu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1200" b="1" dirty="0" smtClean="0"/>
                        <a:t>/ you</a:t>
                      </a:r>
                      <a:endParaRPr lang="en-US" sz="2000" b="1" dirty="0"/>
                    </a:p>
                  </a:txBody>
                  <a:tcPr anchor="ctr">
                    <a:solidFill>
                      <a:srgbClr val="0070C0">
                        <a:alpha val="5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is</a:t>
                      </a:r>
                      <a:r>
                        <a:rPr lang="en-US" sz="1400" b="1" dirty="0" smtClean="0"/>
                        <a:t> / he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0070C0">
                        <a:alpha val="5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ea</a:t>
                      </a:r>
                      <a:r>
                        <a:rPr lang="en-US" sz="1200" b="1" dirty="0" smtClean="0"/>
                        <a:t> / she</a:t>
                      </a:r>
                      <a:endParaRPr lang="en-US" sz="1200" b="1" dirty="0"/>
                    </a:p>
                  </a:txBody>
                  <a:tcPr anchor="ctr">
                    <a:solidFill>
                      <a:srgbClr val="0070C0">
                        <a:alpha val="5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id</a:t>
                      </a:r>
                      <a:r>
                        <a:rPr lang="en-US" sz="1200" b="1" dirty="0" smtClean="0"/>
                        <a:t> / it</a:t>
                      </a:r>
                    </a:p>
                  </a:txBody>
                  <a:tcPr anchor="ctr">
                    <a:solidFill>
                      <a:srgbClr val="0070C0">
                        <a:alpha val="51000"/>
                      </a:srgbClr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Genitive sing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/>
                        <a:t>mei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1200" b="1" dirty="0" smtClean="0"/>
                        <a:t>/ of</a:t>
                      </a:r>
                      <a:r>
                        <a:rPr lang="en-US" sz="1200" b="1" baseline="0" dirty="0" smtClean="0"/>
                        <a:t> me</a:t>
                      </a:r>
                      <a:endParaRPr lang="en-US" sz="12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tui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1200" b="1" dirty="0" smtClean="0"/>
                        <a:t>/ of you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/>
                        <a:t>eius</a:t>
                      </a:r>
                      <a:r>
                        <a:rPr lang="en-US" sz="1200" b="1" dirty="0" smtClean="0"/>
                        <a:t> / his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/>
                        <a:t>eius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1200" b="1" dirty="0" smtClean="0"/>
                        <a:t>/</a:t>
                      </a:r>
                      <a:r>
                        <a:rPr lang="en-US" sz="1200" b="1" baseline="0" dirty="0" smtClean="0"/>
                        <a:t> her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eius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1200" b="1" dirty="0" smtClean="0"/>
                        <a:t>/ its</a:t>
                      </a:r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Dative sing</a:t>
                      </a:r>
                      <a:endParaRPr lang="en-US" b="1" dirty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/>
                        <a:t>mihi</a:t>
                      </a:r>
                      <a:r>
                        <a:rPr lang="en-US" sz="2000" b="1" baseline="0" dirty="0" smtClean="0"/>
                        <a:t> / </a:t>
                      </a:r>
                      <a:r>
                        <a:rPr lang="en-US" sz="1200" b="1" baseline="0" dirty="0" smtClean="0"/>
                        <a:t>to me</a:t>
                      </a:r>
                      <a:endParaRPr lang="en-US" sz="1200" b="1" dirty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/>
                        <a:t>tibi</a:t>
                      </a:r>
                      <a:r>
                        <a:rPr lang="en-US" sz="1400" b="1" dirty="0" smtClean="0"/>
                        <a:t> / to you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ei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200" b="1" baseline="0" dirty="0" smtClean="0"/>
                        <a:t>/ to him</a:t>
                      </a:r>
                      <a:endParaRPr lang="en-US" sz="1200" b="1" dirty="0" smtClean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ei</a:t>
                      </a:r>
                      <a:r>
                        <a:rPr lang="en-US" sz="1200" b="1" dirty="0" smtClean="0"/>
                        <a:t> / to her</a:t>
                      </a:r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ei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1200" b="1" dirty="0" smtClean="0"/>
                        <a:t>/ to it</a:t>
                      </a:r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Accus</a:t>
                      </a:r>
                      <a:r>
                        <a:rPr lang="en-US" b="1" dirty="0" smtClean="0"/>
                        <a:t> sing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me </a:t>
                      </a:r>
                      <a:r>
                        <a:rPr lang="en-US" sz="1200" b="1" dirty="0" smtClean="0"/>
                        <a:t>/ me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/>
                        <a:t>te</a:t>
                      </a:r>
                      <a:r>
                        <a:rPr lang="en-US" sz="1200" b="1" dirty="0" smtClean="0"/>
                        <a:t> / you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/>
                        <a:t>eum</a:t>
                      </a:r>
                      <a:r>
                        <a:rPr lang="en-US" sz="1100" b="1" dirty="0" smtClean="0"/>
                        <a:t> / him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eam</a:t>
                      </a:r>
                      <a:r>
                        <a:rPr lang="en-US" sz="1200" b="1" dirty="0" smtClean="0"/>
                        <a:t> / her</a:t>
                      </a: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id</a:t>
                      </a:r>
                      <a:r>
                        <a:rPr lang="en-US" sz="1200" b="1" dirty="0" smtClean="0"/>
                        <a:t> / it</a:t>
                      </a:r>
                      <a:endParaRPr lang="en-US" sz="1200" b="1" dirty="0"/>
                    </a:p>
                  </a:txBody>
                  <a:tcPr anchor="ctr"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Ablative sing</a:t>
                      </a:r>
                      <a:endParaRPr lang="en-US" b="1" dirty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me </a:t>
                      </a:r>
                      <a:endParaRPr lang="en-US" sz="2000" b="1" dirty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te</a:t>
                      </a:r>
                      <a:endParaRPr lang="en-US" sz="2000" b="1" dirty="0" smtClean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eo</a:t>
                      </a:r>
                      <a:endParaRPr lang="en-US" sz="2000" b="1" dirty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ea</a:t>
                      </a:r>
                      <a:endParaRPr lang="en-US" sz="2000" b="1" dirty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eo</a:t>
                      </a:r>
                      <a:endParaRPr lang="en-US" sz="2000" b="1" dirty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Nom Plural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/>
                        <a:t>nos</a:t>
                      </a:r>
                      <a:r>
                        <a:rPr lang="en-US" sz="1200" b="1" dirty="0" smtClean="0"/>
                        <a:t> / we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vos</a:t>
                      </a:r>
                      <a:r>
                        <a:rPr lang="en-US" sz="1200" b="1" dirty="0" smtClean="0"/>
                        <a:t> / ya’ll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ei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1200" b="1" dirty="0" smtClean="0"/>
                        <a:t>/ they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eae</a:t>
                      </a:r>
                      <a:r>
                        <a:rPr lang="en-US" sz="1200" b="1" dirty="0" smtClean="0"/>
                        <a:t> / they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ea / </a:t>
                      </a:r>
                      <a:r>
                        <a:rPr lang="en-US" sz="1200" b="1" dirty="0" smtClean="0"/>
                        <a:t>those things</a:t>
                      </a:r>
                      <a:endParaRPr lang="en-US" sz="2000" b="1" dirty="0" smtClean="0"/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Genitive Pl</a:t>
                      </a:r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nostrum</a:t>
                      </a:r>
                      <a:endParaRPr lang="en-US" sz="2000" b="1" dirty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vestrum</a:t>
                      </a:r>
                      <a:endParaRPr lang="en-US" sz="2000" b="1" dirty="0" smtClean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/>
                        <a:t>eorum</a:t>
                      </a:r>
                      <a:r>
                        <a:rPr lang="en-US" sz="1200" b="1" dirty="0" smtClean="0"/>
                        <a:t> / their</a:t>
                      </a:r>
                      <a:endParaRPr lang="en-US" sz="1200" b="1" dirty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/>
                        <a:t>earum</a:t>
                      </a:r>
                      <a:endParaRPr lang="en-US" sz="2000" b="1" dirty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eorum</a:t>
                      </a:r>
                      <a:endParaRPr lang="en-US" sz="2000" b="1" dirty="0" smtClean="0"/>
                    </a:p>
                  </a:txBody>
                  <a:tcPr anchor="ctr">
                    <a:solidFill>
                      <a:srgbClr val="0070C0">
                        <a:alpha val="49000"/>
                      </a:srgbClr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Dative</a:t>
                      </a:r>
                      <a:r>
                        <a:rPr lang="en-US" b="1" baseline="0" dirty="0" smtClean="0"/>
                        <a:t> Pl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/>
                        <a:t>nobis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1200" b="1" baseline="0" dirty="0" smtClean="0"/>
                        <a:t>/ to us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vobis</a:t>
                      </a:r>
                      <a:r>
                        <a:rPr lang="en-US" sz="1200" b="1" dirty="0" smtClean="0"/>
                        <a:t> / to y’all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/>
                        <a:t>eis</a:t>
                      </a:r>
                      <a:r>
                        <a:rPr lang="en-US" sz="2000" b="1" dirty="0" smtClean="0"/>
                        <a:t> / </a:t>
                      </a:r>
                      <a:r>
                        <a:rPr lang="en-US" sz="1200" b="1" dirty="0" smtClean="0"/>
                        <a:t>to them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/>
                        <a:t>eis</a:t>
                      </a:r>
                      <a:r>
                        <a:rPr lang="en-US" sz="2000" b="1" dirty="0" smtClean="0"/>
                        <a:t> / </a:t>
                      </a:r>
                      <a:r>
                        <a:rPr lang="en-US" sz="1200" b="1" dirty="0" smtClean="0"/>
                        <a:t>to them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eis</a:t>
                      </a:r>
                      <a:r>
                        <a:rPr lang="en-US" sz="1200" b="1" dirty="0" smtClean="0"/>
                        <a:t> /</a:t>
                      </a:r>
                      <a:r>
                        <a:rPr lang="en-US" sz="1100" b="1" dirty="0" smtClean="0"/>
                        <a:t> to those things</a:t>
                      </a:r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Accus</a:t>
                      </a:r>
                      <a:r>
                        <a:rPr lang="en-US" b="1" dirty="0" smtClean="0"/>
                        <a:t> Pl</a:t>
                      </a:r>
                      <a:endParaRPr lang="en-US" b="1" dirty="0"/>
                    </a:p>
                  </a:txBody>
                  <a:tcPr anchor="ctr">
                    <a:solidFill>
                      <a:srgbClr val="0070C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nos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1200" b="1" baseline="0" dirty="0" smtClean="0"/>
                        <a:t>/ us</a:t>
                      </a:r>
                      <a:endParaRPr lang="en-US" sz="1200" b="1" dirty="0"/>
                    </a:p>
                  </a:txBody>
                  <a:tcPr anchor="ctr">
                    <a:solidFill>
                      <a:srgbClr val="0070C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vos</a:t>
                      </a:r>
                      <a:r>
                        <a:rPr lang="en-US" sz="1100" b="1" dirty="0" smtClean="0"/>
                        <a:t> /</a:t>
                      </a:r>
                      <a:r>
                        <a:rPr lang="en-US" sz="1100" b="1" baseline="0" dirty="0" smtClean="0"/>
                        <a:t> ya’ll</a:t>
                      </a:r>
                      <a:endParaRPr lang="en-US" sz="1100" b="1" dirty="0" smtClean="0"/>
                    </a:p>
                  </a:txBody>
                  <a:tcPr anchor="ctr">
                    <a:solidFill>
                      <a:srgbClr val="0070C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eos</a:t>
                      </a:r>
                      <a:r>
                        <a:rPr lang="en-US" sz="2000" b="1" dirty="0" smtClean="0"/>
                        <a:t> / them</a:t>
                      </a:r>
                    </a:p>
                  </a:txBody>
                  <a:tcPr anchor="ctr">
                    <a:solidFill>
                      <a:srgbClr val="0070C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eas</a:t>
                      </a:r>
                      <a:endParaRPr lang="en-US" sz="2000" b="1" dirty="0" smtClean="0"/>
                    </a:p>
                  </a:txBody>
                  <a:tcPr anchor="ctr">
                    <a:solidFill>
                      <a:srgbClr val="0070C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ea </a:t>
                      </a:r>
                      <a:r>
                        <a:rPr lang="en-US" sz="1200" b="1" dirty="0" smtClean="0"/>
                        <a:t>/ those things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anchor="ctr">
                    <a:solidFill>
                      <a:srgbClr val="0070C0">
                        <a:alpha val="48000"/>
                      </a:srgbClr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Ablative Pl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/>
                        <a:t>nobis</a:t>
                      </a:r>
                      <a:r>
                        <a:rPr lang="en-US" sz="2000" b="1" baseline="0" dirty="0" smtClean="0"/>
                        <a:t> 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vobis</a:t>
                      </a:r>
                      <a:endParaRPr lang="en-US" sz="12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/>
                        <a:t>eis</a:t>
                      </a:r>
                      <a:r>
                        <a:rPr lang="en-US" sz="2000" b="1" dirty="0" smtClean="0"/>
                        <a:t> 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/>
                        <a:t>eis</a:t>
                      </a:r>
                      <a:endParaRPr lang="en-US" sz="12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eis</a:t>
                      </a:r>
                      <a:endParaRPr lang="en-US" sz="1100" b="1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3657600"/>
            <a:ext cx="9144000" cy="76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14" name="09 The Personal Pronouns.wma">
            <a:hlinkClick r:id="" action="ppaction://media"/>
          </p:cNvPr>
          <p:cNvPicPr>
            <a:picLocks noGrp="1" noRot="1" noChangeAspect="1"/>
          </p:cNvPicPr>
          <p:nvPr>
            <p:ph sz="half" idx="2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57200" y="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2725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514499" name="Object 3"/>
          <p:cNvGraphicFramePr>
            <a:graphicFrameLocks noChangeAspect="1"/>
          </p:cNvGraphicFramePr>
          <p:nvPr>
            <p:ph idx="1"/>
          </p:nvPr>
        </p:nvGraphicFramePr>
        <p:xfrm>
          <a:off x="152400" y="-1"/>
          <a:ext cx="8839200" cy="11954711"/>
        </p:xfrm>
        <a:graphic>
          <a:graphicData uri="http://schemas.openxmlformats.org/presentationml/2006/ole">
            <p:oleObj spid="_x0000_s1026" name="Document" r:id="rId3" imgW="6881375" imgH="930659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514499" name="Object 3"/>
          <p:cNvGraphicFramePr>
            <a:graphicFrameLocks noChangeAspect="1"/>
          </p:cNvGraphicFramePr>
          <p:nvPr>
            <p:ph idx="1"/>
          </p:nvPr>
        </p:nvGraphicFramePr>
        <p:xfrm>
          <a:off x="457200" y="-6400800"/>
          <a:ext cx="8839200" cy="11954711"/>
        </p:xfrm>
        <a:graphic>
          <a:graphicData uri="http://schemas.openxmlformats.org/presentationml/2006/ole">
            <p:oleObj spid="_x0000_s2050" name="Document" r:id="rId3" imgW="6881375" imgH="930659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2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</a:pPr>
            <a:fld id="{ABC5AB23-5521-42EE-B98D-5A5F0694B872}" type="slidenum">
              <a:rPr lang="en-US" sz="1200">
                <a:solidFill>
                  <a:srgbClr val="FFFFFF"/>
                </a:solidFill>
                <a:latin typeface="Calibri" pitchFamily="34" charset="0"/>
              </a:rPr>
              <a:pPr algn="r" defTabSz="457200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z="1200">
              <a:solidFill>
                <a:srgbClr val="FFFFFF"/>
              </a:solidFill>
              <a:latin typeface="Calibri" pitchFamily="34" charset="0"/>
            </a:endParaRPr>
          </a:p>
        </p:txBody>
      </p:sp>
      <p:graphicFrame>
        <p:nvGraphicFramePr>
          <p:cNvPr id="64515" name="Group 3"/>
          <p:cNvGraphicFramePr>
            <a:graphicFrameLocks noGrp="1"/>
          </p:cNvGraphicFramePr>
          <p:nvPr/>
        </p:nvGraphicFramePr>
        <p:xfrm>
          <a:off x="392113" y="80963"/>
          <a:ext cx="8826500" cy="6683058"/>
        </p:xfrm>
        <a:graphic>
          <a:graphicData uri="http://schemas.openxmlformats.org/drawingml/2006/table">
            <a:tbl>
              <a:tblPr/>
              <a:tblGrid>
                <a:gridCol w="901700"/>
                <a:gridCol w="1270000"/>
                <a:gridCol w="1246187"/>
                <a:gridCol w="1257300"/>
                <a:gridCol w="209550"/>
                <a:gridCol w="1319213"/>
                <a:gridCol w="1306512"/>
                <a:gridCol w="1316038"/>
              </a:tblGrid>
              <a:tr h="4651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MASC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FEM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NEUT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MASC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FEM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NEUT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NOM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hic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haec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hoc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illud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GEN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huius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huius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huius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illīus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illīus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illīus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DAT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huic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huic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huic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illī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illī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illī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ACC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hunc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hanc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hoc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illum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illud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ABL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hōc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hāc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hōc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NOM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hī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hae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haec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illī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illae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GEN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hōrum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hārum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hōrum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illōrum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illārum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illōrum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DAT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hīs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hīs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hīs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illīs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illīs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illīs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ACC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hōs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hās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haec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illōs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illās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ABL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hīs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hīs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hīs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illīs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illīs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illīs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 rot="-5400000">
            <a:off x="-1220787" y="4694237"/>
            <a:ext cx="2767012" cy="455613"/>
          </a:xfrm>
          <a:prstGeom prst="rect">
            <a:avLst/>
          </a:prstGeom>
          <a:solidFill>
            <a:srgbClr val="FFFFFF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spc="1000">
                <a:solidFill>
                  <a:srgbClr val="003366"/>
                </a:solidFill>
              </a:rPr>
              <a:t>PLURAL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 rot="-5400000">
            <a:off x="-1204119" y="1685131"/>
            <a:ext cx="2735263" cy="457201"/>
          </a:xfrm>
          <a:prstGeom prst="rect">
            <a:avLst/>
          </a:prstGeom>
          <a:solidFill>
            <a:srgbClr val="FFFFFF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spc="800">
                <a:solidFill>
                  <a:srgbClr val="003366"/>
                </a:solidFill>
              </a:rPr>
              <a:t>SINGULAR</a:t>
            </a:r>
          </a:p>
        </p:txBody>
      </p:sp>
      <p:pic>
        <p:nvPicPr>
          <p:cNvPr id="7" name="11 The Demonstrative Pronoun Hic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52400" y="152400"/>
            <a:ext cx="304800" cy="304800"/>
          </a:xfrm>
          <a:prstGeom prst="rect">
            <a:avLst/>
          </a:prstGeom>
        </p:spPr>
      </p:pic>
      <p:pic>
        <p:nvPicPr>
          <p:cNvPr id="8" name="10 The Demonstrative Pronoun Ille.wma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685800" y="152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888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39737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2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</a:pPr>
            <a:fld id="{ABC5AB23-5521-42EE-B98D-5A5F0694B872}" type="slidenum">
              <a:rPr lang="en-US" sz="1200">
                <a:solidFill>
                  <a:srgbClr val="FFFFFF"/>
                </a:solidFill>
                <a:latin typeface="Calibri" pitchFamily="34" charset="0"/>
              </a:rPr>
              <a:pPr algn="r" defTabSz="457200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z="1200">
              <a:solidFill>
                <a:srgbClr val="FFFFFF"/>
              </a:solidFill>
              <a:latin typeface="Calibri" pitchFamily="34" charset="0"/>
            </a:endParaRPr>
          </a:p>
        </p:txBody>
      </p:sp>
      <p:graphicFrame>
        <p:nvGraphicFramePr>
          <p:cNvPr id="64515" name="Group 3"/>
          <p:cNvGraphicFramePr>
            <a:graphicFrameLocks noGrp="1"/>
          </p:cNvGraphicFramePr>
          <p:nvPr/>
        </p:nvGraphicFramePr>
        <p:xfrm>
          <a:off x="1" y="80963"/>
          <a:ext cx="9218612" cy="6134418"/>
        </p:xfrm>
        <a:graphic>
          <a:graphicData uri="http://schemas.openxmlformats.org/drawingml/2006/table">
            <a:tbl>
              <a:tblPr/>
              <a:tblGrid>
                <a:gridCol w="941758"/>
                <a:gridCol w="1326419"/>
                <a:gridCol w="1301548"/>
                <a:gridCol w="1313155"/>
                <a:gridCol w="218859"/>
                <a:gridCol w="1377818"/>
                <a:gridCol w="1364553"/>
                <a:gridCol w="1374502"/>
              </a:tblGrid>
              <a:tr h="4651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MASC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FEM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NEUT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MASC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FEM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NEUT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NOM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iste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ista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istud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ille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illa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illud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GEN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istīus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istīus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istīus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illīus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illīus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illīus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DAT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istī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istī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istī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illī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illī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illī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ACC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istum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istam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istud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illum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illam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illud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ABL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istō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istā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istō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illō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illā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illō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NOM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istī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istae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ista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illī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illae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illa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GEN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istōrum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istārum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istōrum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illōrum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illārum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illōrum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DAT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istīs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istīs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istīs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illīs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illīs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illīs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ACC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istōs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istās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ista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illōs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illās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illa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ABL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istīs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istīs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istīs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illīs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illīs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illīs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1994" name="Group 74"/>
          <p:cNvGraphicFramePr>
            <a:graphicFrameLocks noGrp="1"/>
          </p:cNvGraphicFramePr>
          <p:nvPr>
            <p:ph sz="quarter" idx="4294967295"/>
          </p:nvPr>
        </p:nvGraphicFramePr>
        <p:xfrm>
          <a:off x="838200" y="76200"/>
          <a:ext cx="7543800" cy="6781483"/>
        </p:xfrm>
        <a:graphic>
          <a:graphicData uri="http://schemas.openxmlformats.org/drawingml/2006/table">
            <a:tbl>
              <a:tblPr/>
              <a:tblGrid>
                <a:gridCol w="1905000"/>
                <a:gridCol w="1731963"/>
                <a:gridCol w="2033587"/>
                <a:gridCol w="1873250"/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Pronouns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Masculine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CA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Feminine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8CA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CA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Neuter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CA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6D7A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NOMINATIVE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qui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CA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quae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8CA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quod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6D7A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GENITIVE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cuius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CA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cuius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8CA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cuius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6D7A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DATIVE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cui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CA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cui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8CA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cui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6D7A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ACCUSATIVE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quem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CA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quam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8CA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quod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6D7A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ABLATIVE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quo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CA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qua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8CA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quo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546D7A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CA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8CA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6D7A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NOMINATIVE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qui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CA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quae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8CA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quae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6D7A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GENITIVE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quorum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CA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quarum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8CA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quorum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6D7A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DATIVE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quibus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CA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quibus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8CA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quibus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6D7A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ACCUSATIVE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quos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CA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quas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8CA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quae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6D7A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ABLATIVE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quibus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CA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quibus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8CA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CA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quibus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CA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>
            <a:spLocks noChangeArrowheads="1"/>
          </p:cNvSpPr>
          <p:nvPr/>
        </p:nvSpPr>
        <p:spPr bwMode="auto">
          <a:xfrm rot="-5400000">
            <a:off x="-869950" y="1784350"/>
            <a:ext cx="3035300" cy="381000"/>
          </a:xfrm>
          <a:prstGeom prst="rect">
            <a:avLst/>
          </a:prstGeom>
          <a:gradFill rotWithShape="1">
            <a:gsLst>
              <a:gs pos="0">
                <a:srgbClr val="AFE0E4"/>
              </a:gs>
              <a:gs pos="20000">
                <a:srgbClr val="AFDEE2"/>
              </a:gs>
              <a:gs pos="100000">
                <a:srgbClr val="85AAAD"/>
              </a:gs>
            </a:gsLst>
            <a:lin ang="5400000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FF"/>
                </a:solidFill>
                <a:cs typeface="Arial" pitchFamily="34" charset="0"/>
              </a:rPr>
              <a:t>SINGULAR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 rot="-5400000">
            <a:off x="-815975" y="5203825"/>
            <a:ext cx="2927350" cy="381000"/>
          </a:xfrm>
          <a:prstGeom prst="rect">
            <a:avLst/>
          </a:prstGeom>
          <a:gradFill rotWithShape="1">
            <a:gsLst>
              <a:gs pos="0">
                <a:srgbClr val="AFE0E4"/>
              </a:gs>
              <a:gs pos="20000">
                <a:srgbClr val="AFDEE2"/>
              </a:gs>
              <a:gs pos="100000">
                <a:srgbClr val="85AAAD"/>
              </a:gs>
            </a:gsLst>
            <a:lin ang="5400000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FF"/>
                </a:solidFill>
                <a:cs typeface="Arial" pitchFamily="34" charset="0"/>
              </a:rPr>
              <a:t>PLURAL</a:t>
            </a: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 flipV="1">
            <a:off x="8305800" y="6629400"/>
            <a:ext cx="533400" cy="228600"/>
          </a:xfrm>
          <a:prstGeom prst="line">
            <a:avLst/>
          </a:prstGeom>
          <a:noFill/>
          <a:ln w="9525">
            <a:solidFill>
              <a:srgbClr val="B6DCDF"/>
            </a:solidFill>
            <a:round/>
            <a:headEnd/>
            <a:tailEnd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lank Presentation">
  <a:themeElements>
    <a:clrScheme name="Blank Presentatio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Blank Presentation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1126</Words>
  <Application>Microsoft Office PowerPoint</Application>
  <PresentationFormat>On-screen Show (4:3)</PresentationFormat>
  <Paragraphs>596</Paragraphs>
  <Slides>12</Slides>
  <Notes>1</Notes>
  <HiddenSlides>0</HiddenSlides>
  <MMClips>13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Office Theme</vt:lpstr>
      <vt:lpstr>5_Default Design</vt:lpstr>
      <vt:lpstr>Textured</vt:lpstr>
      <vt:lpstr>Blank Presentation</vt:lpstr>
      <vt:lpstr>Default Design</vt:lpstr>
      <vt:lpstr>Document</vt:lpstr>
      <vt:lpstr>Charts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Indicative Active Verb Endings</vt:lpstr>
      <vt:lpstr>Subjunctive Active Verb Endings</vt:lpstr>
    </vt:vector>
  </TitlesOfParts>
  <Company>Austin Independent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Charts</dc:title>
  <dc:creator>Windows User</dc:creator>
  <cp:lastModifiedBy>Windows User</cp:lastModifiedBy>
  <cp:revision>9</cp:revision>
  <dcterms:created xsi:type="dcterms:W3CDTF">2012-08-13T16:16:29Z</dcterms:created>
  <dcterms:modified xsi:type="dcterms:W3CDTF">2012-08-23T03:25:57Z</dcterms:modified>
</cp:coreProperties>
</file>